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Lst>
  <p:sldSz cy="10282225" cx="1828005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can also be used to cover topics that can be represented by an image/graph etc. Information which is half image/half information type. Like shown in the example above.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7ddb3878c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27ddb3878c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like mentioned above is for multiple pointers. The information above covers the types of information that can be used in this slide</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de2eb03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6de2eb03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like mentioned is to summarize the various videos we have seen in this section. This gives the viewers a sense of achievement that they have covered exactly what they were looking for.</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63" cy="114606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1"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63" cy="202466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89" cy="2963228"/>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211" cy="4580079"/>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36" cy="8024284"/>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1"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pip.pypa.io/en/stable/install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ph type="ctrTitle"/>
          </p:nvPr>
        </p:nvSpPr>
        <p:spPr>
          <a:xfrm>
            <a:off x="780954" y="3636866"/>
            <a:ext cx="16436587" cy="1866336"/>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Using Pip to install libraries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70" cy="1204319"/>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7" y="1777588"/>
            <a:ext cx="17416766" cy="8039384"/>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What is Pip?</a:t>
            </a:r>
            <a:endParaRPr sz="3997">
              <a:solidFill>
                <a:srgbClr val="434343"/>
              </a:solidFill>
            </a:endParaRPr>
          </a:p>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Install Pip on your platform</a:t>
            </a:r>
            <a:endParaRPr sz="3997">
              <a:solidFill>
                <a:srgbClr val="434343"/>
              </a:solidFill>
            </a:endParaRPr>
          </a:p>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Example: use Pip to install the </a:t>
            </a:r>
            <a:r>
              <a:rPr lang="en" sz="3997">
                <a:solidFill>
                  <a:srgbClr val="434343"/>
                </a:solidFill>
                <a:latin typeface="Courier New"/>
                <a:ea typeface="Courier New"/>
                <a:cs typeface="Courier New"/>
                <a:sym typeface="Courier New"/>
              </a:rPr>
              <a:t>tqdm </a:t>
            </a:r>
            <a:r>
              <a:rPr lang="en" sz="3997">
                <a:solidFill>
                  <a:srgbClr val="434343"/>
                </a:solidFill>
              </a:rPr>
              <a:t>library</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cxnSp>
        <p:nvCxnSpPr>
          <p:cNvPr id="155" name="Google Shape;155;p44"/>
          <p:cNvCxnSpPr>
            <a:stCxn id="156" idx="3"/>
            <a:endCxn id="157" idx="0"/>
          </p:cNvCxnSpPr>
          <p:nvPr/>
        </p:nvCxnSpPr>
        <p:spPr>
          <a:xfrm>
            <a:off x="13233550" y="5036161"/>
            <a:ext cx="3474300" cy="3063600"/>
          </a:xfrm>
          <a:prstGeom prst="curvedConnector2">
            <a:avLst/>
          </a:prstGeom>
          <a:noFill/>
          <a:ln cap="flat" cmpd="sng" w="114300">
            <a:solidFill>
              <a:srgbClr val="A4C2F4"/>
            </a:solidFill>
            <a:prstDash val="solid"/>
            <a:round/>
            <a:headEnd len="sm" w="sm" type="none"/>
            <a:tailEnd len="sm" w="sm" type="triangle"/>
          </a:ln>
        </p:spPr>
      </p:cxnSp>
      <p:sp>
        <p:nvSpPr>
          <p:cNvPr id="158" name="Google Shape;158;p44"/>
          <p:cNvSpPr txBox="1"/>
          <p:nvPr>
            <p:ph idx="1" type="body"/>
          </p:nvPr>
        </p:nvSpPr>
        <p:spPr>
          <a:xfrm>
            <a:off x="943625" y="3836375"/>
            <a:ext cx="9753300" cy="5976000"/>
          </a:xfrm>
          <a:prstGeom prst="rect">
            <a:avLst/>
          </a:prstGeom>
          <a:noFill/>
          <a:ln>
            <a:noFill/>
          </a:ln>
        </p:spPr>
        <p:txBody>
          <a:bodyPr anchorCtr="0" anchor="t" bIns="182750" lIns="182750" spcFirstLastPara="1" rIns="182750" wrap="square" tIns="182750">
            <a:noAutofit/>
          </a:bodyPr>
          <a:lstStyle/>
          <a:p>
            <a:pPr indent="0" lvl="0" marL="0" marR="0" rtl="0" algn="l">
              <a:lnSpc>
                <a:spcPct val="115000"/>
              </a:lnSpc>
              <a:spcBef>
                <a:spcPts val="1600"/>
              </a:spcBef>
              <a:spcAft>
                <a:spcPts val="0"/>
              </a:spcAft>
              <a:buClr>
                <a:srgbClr val="434343"/>
              </a:buClr>
              <a:buFont typeface="Calibri"/>
              <a:buNone/>
            </a:pPr>
            <a:r>
              <a:rPr b="1" lang="en" sz="3000"/>
              <a:t>Pip</a:t>
            </a:r>
            <a:r>
              <a:rPr lang="en" sz="3000"/>
              <a:t> is the recommended tool for installing Python libraries from the </a:t>
            </a:r>
            <a:r>
              <a:rPr b="1" lang="en" sz="3000"/>
              <a:t>Python Package Index</a:t>
            </a:r>
            <a:endParaRPr b="1" sz="3000"/>
          </a:p>
          <a:p>
            <a:pPr indent="0" lvl="0" marL="0" marR="0" rtl="0" algn="l">
              <a:lnSpc>
                <a:spcPct val="115000"/>
              </a:lnSpc>
              <a:spcBef>
                <a:spcPts val="1600"/>
              </a:spcBef>
              <a:spcAft>
                <a:spcPts val="0"/>
              </a:spcAft>
              <a:buClr>
                <a:srgbClr val="434343"/>
              </a:buClr>
              <a:buFont typeface="Calibri"/>
              <a:buNone/>
            </a:pPr>
            <a:r>
              <a:rPr lang="en" sz="3000"/>
              <a:t>It is a </a:t>
            </a:r>
            <a:r>
              <a:rPr b="1" lang="en" sz="3000"/>
              <a:t>package manager</a:t>
            </a:r>
            <a:r>
              <a:rPr lang="en" sz="3000"/>
              <a:t>, with it you can easily:</a:t>
            </a:r>
            <a:endParaRPr sz="3000"/>
          </a:p>
          <a:p>
            <a:pPr indent="-419100" lvl="0" marL="914400" marR="0" rtl="0" algn="l">
              <a:lnSpc>
                <a:spcPct val="115000"/>
              </a:lnSpc>
              <a:spcBef>
                <a:spcPts val="1600"/>
              </a:spcBef>
              <a:spcAft>
                <a:spcPts val="0"/>
              </a:spcAft>
              <a:buSzPts val="3000"/>
              <a:buChar char="●"/>
            </a:pPr>
            <a:r>
              <a:rPr lang="en" sz="3000"/>
              <a:t>install new packages</a:t>
            </a:r>
            <a:endParaRPr sz="3000"/>
          </a:p>
          <a:p>
            <a:pPr indent="-419100" lvl="0" marL="914400" marR="0" rtl="0" algn="l">
              <a:lnSpc>
                <a:spcPct val="115000"/>
              </a:lnSpc>
              <a:spcBef>
                <a:spcPts val="0"/>
              </a:spcBef>
              <a:spcAft>
                <a:spcPts val="0"/>
              </a:spcAft>
              <a:buSzPts val="3000"/>
              <a:buChar char="●"/>
            </a:pPr>
            <a:r>
              <a:rPr lang="en" sz="3000"/>
              <a:t>list installed packages</a:t>
            </a:r>
            <a:endParaRPr sz="3000"/>
          </a:p>
          <a:p>
            <a:pPr indent="-419100" lvl="0" marL="914400" marR="0" rtl="0" algn="l">
              <a:lnSpc>
                <a:spcPct val="115000"/>
              </a:lnSpc>
              <a:spcBef>
                <a:spcPts val="0"/>
              </a:spcBef>
              <a:spcAft>
                <a:spcPts val="0"/>
              </a:spcAft>
              <a:buSzPts val="3000"/>
              <a:buChar char="●"/>
            </a:pPr>
            <a:r>
              <a:rPr lang="en" sz="3000"/>
              <a:t>upgrade and delete existing packages</a:t>
            </a:r>
            <a:endParaRPr b="1" sz="3000"/>
          </a:p>
          <a:p>
            <a:pPr indent="0" lvl="0" marL="0" rtl="0" algn="l">
              <a:spcBef>
                <a:spcPts val="1600"/>
              </a:spcBef>
              <a:spcAft>
                <a:spcPts val="0"/>
              </a:spcAft>
              <a:buClr>
                <a:srgbClr val="434343"/>
              </a:buClr>
              <a:buFont typeface="Calibri"/>
              <a:buNone/>
            </a:pPr>
            <a:r>
              <a:rPr lang="en" sz="3000"/>
              <a:t>Pip is a command-line tool and can be operated from IDEs</a:t>
            </a:r>
            <a:endParaRPr sz="3000"/>
          </a:p>
        </p:txBody>
      </p:sp>
      <p:sp>
        <p:nvSpPr>
          <p:cNvPr id="159" name="Google Shape;159;p44"/>
          <p:cNvSpPr txBox="1"/>
          <p:nvPr>
            <p:ph type="title"/>
          </p:nvPr>
        </p:nvSpPr>
        <p:spPr>
          <a:xfrm>
            <a:off x="943628" y="1476767"/>
            <a:ext cx="16436587" cy="1534689"/>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What is Pip?</a:t>
            </a:r>
            <a:endParaRPr/>
          </a:p>
        </p:txBody>
      </p:sp>
      <p:pic>
        <p:nvPicPr>
          <p:cNvPr descr="Globe - Free pictures on Pixabay" id="156" name="Google Shape;156;p44"/>
          <p:cNvPicPr preferRelativeResize="0"/>
          <p:nvPr/>
        </p:nvPicPr>
        <p:blipFill>
          <a:blip r:embed="rId3">
            <a:alphaModFix/>
          </a:blip>
          <a:stretch>
            <a:fillRect/>
          </a:stretch>
        </p:blipFill>
        <p:spPr>
          <a:xfrm>
            <a:off x="11188226" y="4026124"/>
            <a:ext cx="2045324" cy="2020075"/>
          </a:xfrm>
          <a:prstGeom prst="rect">
            <a:avLst/>
          </a:prstGeom>
          <a:noFill/>
          <a:ln>
            <a:noFill/>
          </a:ln>
        </p:spPr>
      </p:pic>
      <p:pic>
        <p:nvPicPr>
          <p:cNvPr descr="Free vector graphic: Cubes, Shapes, Designing, Abstract - Free ..." id="160" name="Google Shape;160;p44"/>
          <p:cNvPicPr preferRelativeResize="0"/>
          <p:nvPr/>
        </p:nvPicPr>
        <p:blipFill>
          <a:blip r:embed="rId4">
            <a:alphaModFix/>
          </a:blip>
          <a:stretch>
            <a:fillRect/>
          </a:stretch>
        </p:blipFill>
        <p:spPr>
          <a:xfrm>
            <a:off x="15193964" y="6031350"/>
            <a:ext cx="1223760" cy="1073200"/>
          </a:xfrm>
          <a:prstGeom prst="rect">
            <a:avLst/>
          </a:prstGeom>
          <a:noFill/>
          <a:ln>
            <a:noFill/>
          </a:ln>
        </p:spPr>
      </p:pic>
      <p:pic>
        <p:nvPicPr>
          <p:cNvPr descr="Free vector graphic: Cubes, Shapes, Designing, Abstract - Free ..." id="161" name="Google Shape;161;p44"/>
          <p:cNvPicPr preferRelativeResize="0"/>
          <p:nvPr/>
        </p:nvPicPr>
        <p:blipFill>
          <a:blip r:embed="rId4">
            <a:alphaModFix/>
          </a:blip>
          <a:stretch>
            <a:fillRect/>
          </a:stretch>
        </p:blipFill>
        <p:spPr>
          <a:xfrm>
            <a:off x="14382250" y="5280725"/>
            <a:ext cx="872875" cy="765475"/>
          </a:xfrm>
          <a:prstGeom prst="rect">
            <a:avLst/>
          </a:prstGeom>
          <a:noFill/>
          <a:ln>
            <a:noFill/>
          </a:ln>
        </p:spPr>
      </p:pic>
      <p:pic>
        <p:nvPicPr>
          <p:cNvPr descr="Free vector graphic: Computer, Server, Screen, Network - Free ..." id="157" name="Google Shape;157;p44"/>
          <p:cNvPicPr preferRelativeResize="0"/>
          <p:nvPr/>
        </p:nvPicPr>
        <p:blipFill>
          <a:blip r:embed="rId5">
            <a:alphaModFix/>
          </a:blip>
          <a:stretch>
            <a:fillRect/>
          </a:stretch>
        </p:blipFill>
        <p:spPr>
          <a:xfrm>
            <a:off x="15940500" y="8099623"/>
            <a:ext cx="1534675" cy="1534675"/>
          </a:xfrm>
          <a:prstGeom prst="rect">
            <a:avLst/>
          </a:prstGeom>
          <a:noFill/>
          <a:ln>
            <a:noFill/>
          </a:ln>
        </p:spPr>
      </p:pic>
      <p:pic>
        <p:nvPicPr>
          <p:cNvPr descr="Free vector graphic: Cubes, Shapes, Designing, Abstract - Free ..." id="162" name="Google Shape;162;p44"/>
          <p:cNvPicPr preferRelativeResize="0"/>
          <p:nvPr/>
        </p:nvPicPr>
        <p:blipFill>
          <a:blip r:embed="rId4">
            <a:alphaModFix/>
          </a:blip>
          <a:stretch>
            <a:fillRect/>
          </a:stretch>
        </p:blipFill>
        <p:spPr>
          <a:xfrm>
            <a:off x="13724850" y="4961421"/>
            <a:ext cx="559300" cy="490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45"/>
          <p:cNvSpPr txBox="1"/>
          <p:nvPr>
            <p:ph type="title"/>
          </p:nvPr>
        </p:nvSpPr>
        <p:spPr>
          <a:xfrm>
            <a:off x="196674" y="32685"/>
            <a:ext cx="17645100" cy="12048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sz="4398"/>
              <a:t>Install Pip on your platform</a:t>
            </a:r>
            <a:endParaRPr/>
          </a:p>
        </p:txBody>
      </p:sp>
      <p:sp>
        <p:nvSpPr>
          <p:cNvPr id="168" name="Google Shape;168;p45"/>
          <p:cNvSpPr txBox="1"/>
          <p:nvPr>
            <p:ph idx="4294967295" type="body"/>
          </p:nvPr>
        </p:nvSpPr>
        <p:spPr>
          <a:xfrm>
            <a:off x="417575" y="1776125"/>
            <a:ext cx="17243100" cy="2010600"/>
          </a:xfrm>
          <a:prstGeom prst="rect">
            <a:avLst/>
          </a:prstGeom>
          <a:noFill/>
          <a:ln>
            <a:noFill/>
          </a:ln>
        </p:spPr>
        <p:txBody>
          <a:bodyPr anchorCtr="0" anchor="t" bIns="182750" lIns="182750" spcFirstLastPara="1" rIns="182750" wrap="square" tIns="182750">
            <a:noAutofit/>
          </a:bodyPr>
          <a:lstStyle/>
          <a:p>
            <a:pPr indent="-717265" lvl="0" marL="913988" marR="0" rtl="0" algn="l">
              <a:lnSpc>
                <a:spcPct val="115000"/>
              </a:lnSpc>
              <a:spcBef>
                <a:spcPts val="0"/>
              </a:spcBef>
              <a:spcAft>
                <a:spcPts val="0"/>
              </a:spcAft>
              <a:buClr>
                <a:srgbClr val="434343"/>
              </a:buClr>
              <a:buSzPts val="3900"/>
              <a:buFont typeface="Calibri"/>
              <a:buChar char="●"/>
            </a:pPr>
            <a:r>
              <a:rPr lang="en" sz="3900">
                <a:solidFill>
                  <a:srgbClr val="434343"/>
                </a:solidFill>
              </a:rPr>
              <a:t>On any platform, if you have Python 3.5+ then you already have Pip installed!</a:t>
            </a:r>
            <a:endParaRPr sz="3900">
              <a:solidFill>
                <a:srgbClr val="434343"/>
              </a:solidFill>
            </a:endParaRPr>
          </a:p>
          <a:p>
            <a:pPr indent="0" lvl="0" marL="0" marR="0" rtl="0" algn="l">
              <a:lnSpc>
                <a:spcPct val="115000"/>
              </a:lnSpc>
              <a:spcBef>
                <a:spcPts val="0"/>
              </a:spcBef>
              <a:spcAft>
                <a:spcPts val="0"/>
              </a:spcAft>
              <a:buNone/>
            </a:pPr>
            <a:r>
              <a:t/>
            </a:r>
            <a:endParaRPr sz="3900">
              <a:solidFill>
                <a:srgbClr val="434343"/>
              </a:solidFill>
            </a:endParaRPr>
          </a:p>
          <a:p>
            <a:pPr indent="-717265" lvl="0" marL="913988" marR="0" rtl="0" algn="l">
              <a:lnSpc>
                <a:spcPct val="115000"/>
              </a:lnSpc>
              <a:spcBef>
                <a:spcPts val="0"/>
              </a:spcBef>
              <a:spcAft>
                <a:spcPts val="0"/>
              </a:spcAft>
              <a:buClr>
                <a:srgbClr val="434343"/>
              </a:buClr>
              <a:buSzPts val="3900"/>
              <a:buFont typeface="Calibri"/>
              <a:buChar char="●"/>
            </a:pPr>
            <a:r>
              <a:rPr lang="en" sz="3900">
                <a:solidFill>
                  <a:srgbClr val="434343"/>
                </a:solidFill>
              </a:rPr>
              <a:t>If you don’t have it…</a:t>
            </a:r>
            <a:endParaRPr sz="3900">
              <a:solidFill>
                <a:srgbClr val="434343"/>
              </a:solidFill>
            </a:endParaRPr>
          </a:p>
          <a:p>
            <a:pPr indent="0" lvl="1" marL="0" marR="0" rtl="0" algn="l">
              <a:lnSpc>
                <a:spcPct val="115000"/>
              </a:lnSpc>
              <a:spcBef>
                <a:spcPts val="0"/>
              </a:spcBef>
              <a:spcAft>
                <a:spcPts val="0"/>
              </a:spcAft>
              <a:buClr>
                <a:srgbClr val="434343"/>
              </a:buClr>
              <a:buSzPts val="3900"/>
              <a:buNone/>
            </a:pPr>
            <a:r>
              <a:t/>
            </a:r>
            <a:endParaRPr sz="3900">
              <a:solidFill>
                <a:srgbClr val="434343"/>
              </a:solidFill>
            </a:endParaRPr>
          </a:p>
          <a:p>
            <a:pPr indent="0" lvl="1" marL="0" marR="0" rtl="0" algn="l">
              <a:lnSpc>
                <a:spcPct val="115000"/>
              </a:lnSpc>
              <a:spcBef>
                <a:spcPts val="0"/>
              </a:spcBef>
              <a:spcAft>
                <a:spcPts val="0"/>
              </a:spcAft>
              <a:buClr>
                <a:srgbClr val="434343"/>
              </a:buClr>
              <a:buSzPts val="3900"/>
              <a:buNone/>
            </a:pPr>
            <a:r>
              <a:t/>
            </a:r>
            <a:endParaRPr sz="3900">
              <a:solidFill>
                <a:srgbClr val="434343"/>
              </a:solidFill>
            </a:endParaRPr>
          </a:p>
        </p:txBody>
      </p:sp>
      <p:sp>
        <p:nvSpPr>
          <p:cNvPr id="169" name="Google Shape;169;p45"/>
          <p:cNvSpPr txBox="1"/>
          <p:nvPr/>
        </p:nvSpPr>
        <p:spPr>
          <a:xfrm>
            <a:off x="1492675" y="3897300"/>
            <a:ext cx="15727200" cy="3000000"/>
          </a:xfrm>
          <a:prstGeom prst="rect">
            <a:avLst/>
          </a:prstGeom>
          <a:noFill/>
          <a:ln>
            <a:noFill/>
          </a:ln>
        </p:spPr>
        <p:txBody>
          <a:bodyPr anchorCtr="0" anchor="ctr" bIns="91425" lIns="91425" spcFirstLastPara="1" rIns="91425" wrap="square" tIns="91425">
            <a:noAutofit/>
          </a:bodyPr>
          <a:lstStyle/>
          <a:p>
            <a:pPr indent="-717265" lvl="0" marL="913988" rtl="0" algn="l">
              <a:lnSpc>
                <a:spcPct val="115000"/>
              </a:lnSpc>
              <a:spcBef>
                <a:spcPts val="0"/>
              </a:spcBef>
              <a:spcAft>
                <a:spcPts val="0"/>
              </a:spcAft>
              <a:buClr>
                <a:srgbClr val="434343"/>
              </a:buClr>
              <a:buSzPts val="3900"/>
              <a:buFont typeface="Calibri"/>
              <a:buChar char="○"/>
            </a:pPr>
            <a:r>
              <a:rPr lang="en" sz="3900" u="sng">
                <a:solidFill>
                  <a:srgbClr val="434343"/>
                </a:solidFill>
                <a:latin typeface="Calibri"/>
                <a:ea typeface="Calibri"/>
                <a:cs typeface="Calibri"/>
                <a:sym typeface="Calibri"/>
              </a:rPr>
              <a:t>Windows</a:t>
            </a:r>
            <a:r>
              <a:rPr lang="en" sz="3900">
                <a:solidFill>
                  <a:srgbClr val="434343"/>
                </a:solidFill>
                <a:latin typeface="Calibri"/>
                <a:ea typeface="Calibri"/>
                <a:cs typeface="Calibri"/>
                <a:sym typeface="Calibri"/>
              </a:rPr>
              <a:t>: </a:t>
            </a:r>
            <a:r>
              <a:rPr lang="en" sz="3900">
                <a:solidFill>
                  <a:srgbClr val="434343"/>
                </a:solidFill>
                <a:latin typeface="Calibri"/>
                <a:ea typeface="Calibri"/>
                <a:cs typeface="Calibri"/>
                <a:sym typeface="Calibri"/>
              </a:rPr>
              <a:t>go to Pip’s website </a:t>
            </a:r>
            <a:r>
              <a:rPr lang="en" sz="3000">
                <a:solidFill>
                  <a:srgbClr val="434343"/>
                </a:solidFill>
                <a:latin typeface="Calibri"/>
                <a:ea typeface="Calibri"/>
                <a:cs typeface="Calibri"/>
                <a:sym typeface="Calibri"/>
              </a:rPr>
              <a:t>(</a:t>
            </a:r>
            <a:r>
              <a:rPr lang="en" sz="3900" u="sng">
                <a:solidFill>
                  <a:schemeClr val="accent5"/>
                </a:solidFill>
                <a:latin typeface="Calibri"/>
                <a:ea typeface="Calibri"/>
                <a:cs typeface="Calibri"/>
                <a:sym typeface="Calibri"/>
                <a:hlinkClick r:id="rId3">
                  <a:extLst>
                    <a:ext uri="{A12FA001-AC4F-418D-AE19-62706E023703}">
                      <ahyp:hlinkClr val="tx"/>
                    </a:ext>
                  </a:extLst>
                </a:hlinkClick>
              </a:rPr>
              <a:t>https://pip.pypa.io/en/stable/installing</a:t>
            </a:r>
            <a:r>
              <a:rPr lang="en" sz="3000">
                <a:solidFill>
                  <a:srgbClr val="434343"/>
                </a:solidFill>
                <a:latin typeface="Calibri"/>
                <a:ea typeface="Calibri"/>
                <a:cs typeface="Calibri"/>
                <a:sym typeface="Calibri"/>
              </a:rPr>
              <a:t>) </a:t>
            </a:r>
            <a:r>
              <a:rPr lang="en" sz="3900">
                <a:solidFill>
                  <a:srgbClr val="434343"/>
                </a:solidFill>
                <a:latin typeface="Calibri"/>
                <a:ea typeface="Calibri"/>
                <a:cs typeface="Calibri"/>
                <a:sym typeface="Calibri"/>
              </a:rPr>
              <a:t>and follow instructions</a:t>
            </a:r>
            <a:endParaRPr sz="3900">
              <a:solidFill>
                <a:srgbClr val="434343"/>
              </a:solidFill>
              <a:latin typeface="Calibri"/>
              <a:ea typeface="Calibri"/>
              <a:cs typeface="Calibri"/>
              <a:sym typeface="Calibri"/>
            </a:endParaRPr>
          </a:p>
          <a:p>
            <a:pPr indent="-717265" lvl="0" marL="913988" rtl="0" algn="l">
              <a:lnSpc>
                <a:spcPct val="115000"/>
              </a:lnSpc>
              <a:spcBef>
                <a:spcPts val="0"/>
              </a:spcBef>
              <a:spcAft>
                <a:spcPts val="0"/>
              </a:spcAft>
              <a:buClr>
                <a:srgbClr val="434343"/>
              </a:buClr>
              <a:buSzPts val="3900"/>
              <a:buFont typeface="Calibri"/>
              <a:buChar char="○"/>
            </a:pPr>
            <a:r>
              <a:rPr lang="en" sz="3900" u="sng">
                <a:solidFill>
                  <a:srgbClr val="434343"/>
                </a:solidFill>
                <a:latin typeface="Calibri"/>
                <a:ea typeface="Calibri"/>
                <a:cs typeface="Calibri"/>
                <a:sym typeface="Calibri"/>
              </a:rPr>
              <a:t>Linux and MacOS</a:t>
            </a:r>
            <a:r>
              <a:rPr lang="en" sz="3900">
                <a:solidFill>
                  <a:srgbClr val="434343"/>
                </a:solidFill>
                <a:latin typeface="Calibri"/>
                <a:ea typeface="Calibri"/>
                <a:cs typeface="Calibri"/>
                <a:sym typeface="Calibri"/>
              </a:rPr>
              <a:t>: from a command line interface just run:</a:t>
            </a:r>
            <a:endParaRPr sz="3900">
              <a:solidFill>
                <a:srgbClr val="434343"/>
              </a:solidFill>
              <a:latin typeface="Calibri"/>
              <a:ea typeface="Calibri"/>
              <a:cs typeface="Calibri"/>
              <a:sym typeface="Calibri"/>
            </a:endParaRPr>
          </a:p>
          <a:p>
            <a:pPr indent="0" lvl="0" marL="914400" rtl="0" algn="l">
              <a:lnSpc>
                <a:spcPct val="115000"/>
              </a:lnSpc>
              <a:spcBef>
                <a:spcPts val="0"/>
              </a:spcBef>
              <a:spcAft>
                <a:spcPts val="0"/>
              </a:spcAft>
              <a:buNone/>
            </a:pPr>
            <a:r>
              <a:rPr lang="en" sz="3000">
                <a:solidFill>
                  <a:srgbClr val="434343"/>
                </a:solidFill>
                <a:latin typeface="Courier New"/>
                <a:ea typeface="Courier New"/>
                <a:cs typeface="Courier New"/>
                <a:sym typeface="Courier New"/>
              </a:rPr>
              <a:t>curl https://bootstrap.pypa.io/get-pip.py | python</a:t>
            </a:r>
            <a:endParaRPr sz="3000">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6"/>
          <p:cNvSpPr txBox="1"/>
          <p:nvPr>
            <p:ph type="title"/>
          </p:nvPr>
        </p:nvSpPr>
        <p:spPr>
          <a:xfrm>
            <a:off x="980300" y="976050"/>
            <a:ext cx="165990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sz="11500"/>
              <a:t>Example: use Pip to install the </a:t>
            </a:r>
            <a:r>
              <a:rPr lang="en" sz="10000">
                <a:latin typeface="Courier New"/>
                <a:ea typeface="Courier New"/>
                <a:cs typeface="Courier New"/>
                <a:sym typeface="Courier New"/>
              </a:rPr>
              <a:t>tqdm </a:t>
            </a:r>
            <a:r>
              <a:rPr lang="en" sz="11500"/>
              <a:t>library</a:t>
            </a:r>
            <a:endParaRPr sz="1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47"/>
          <p:cNvSpPr txBox="1"/>
          <p:nvPr>
            <p:ph type="title"/>
          </p:nvPr>
        </p:nvSpPr>
        <p:spPr>
          <a:xfrm>
            <a:off x="196414" y="32685"/>
            <a:ext cx="17645400" cy="12048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Summary</a:t>
            </a:r>
            <a:endParaRPr b="0" i="0" sz="4398" u="none" cap="none" strike="noStrike">
              <a:solidFill>
                <a:schemeClr val="lt1"/>
              </a:solidFill>
              <a:latin typeface="Calibri"/>
              <a:ea typeface="Calibri"/>
              <a:cs typeface="Calibri"/>
              <a:sym typeface="Calibri"/>
            </a:endParaRPr>
          </a:p>
        </p:txBody>
      </p:sp>
      <p:sp>
        <p:nvSpPr>
          <p:cNvPr id="180" name="Google Shape;180;p47"/>
          <p:cNvSpPr txBox="1"/>
          <p:nvPr>
            <p:ph idx="4294967295" type="body"/>
          </p:nvPr>
        </p:nvSpPr>
        <p:spPr>
          <a:xfrm>
            <a:off x="459375" y="1909763"/>
            <a:ext cx="17424300" cy="8042400"/>
          </a:xfrm>
          <a:prstGeom prst="rect">
            <a:avLst/>
          </a:prstGeom>
          <a:noFill/>
          <a:ln>
            <a:noFill/>
          </a:ln>
        </p:spPr>
        <p:txBody>
          <a:bodyPr anchorCtr="0" anchor="t" bIns="182750" lIns="182750" spcFirstLastPara="1" rIns="182750" wrap="square" tIns="182750">
            <a:noAutofit/>
          </a:bodyPr>
          <a:lstStyle/>
          <a:p>
            <a:pPr indent="-723425" lvl="0" marL="913988" rtl="0" algn="l">
              <a:spcBef>
                <a:spcPts val="0"/>
              </a:spcBef>
              <a:spcAft>
                <a:spcPts val="0"/>
              </a:spcAft>
              <a:buClr>
                <a:srgbClr val="434343"/>
              </a:buClr>
              <a:buSzPts val="3997"/>
              <a:buFont typeface="Calibri"/>
              <a:buChar char="●"/>
            </a:pPr>
            <a:r>
              <a:rPr lang="en" sz="3997">
                <a:solidFill>
                  <a:srgbClr val="434343"/>
                </a:solidFill>
              </a:rPr>
              <a:t>What is Pip</a:t>
            </a:r>
            <a:endParaRPr sz="3997">
              <a:solidFill>
                <a:srgbClr val="434343"/>
              </a:solidFill>
            </a:endParaRPr>
          </a:p>
          <a:p>
            <a:pPr indent="-723425" lvl="0" marL="913988" rtl="0" algn="l">
              <a:spcBef>
                <a:spcPts val="0"/>
              </a:spcBef>
              <a:spcAft>
                <a:spcPts val="0"/>
              </a:spcAft>
              <a:buClr>
                <a:srgbClr val="434343"/>
              </a:buClr>
              <a:buSzPts val="3997"/>
              <a:buFont typeface="Calibri"/>
              <a:buChar char="●"/>
            </a:pPr>
            <a:r>
              <a:rPr lang="en" sz="3997">
                <a:solidFill>
                  <a:srgbClr val="434343"/>
                </a:solidFill>
              </a:rPr>
              <a:t>How to install Pip on your platform (if required)</a:t>
            </a:r>
            <a:endParaRPr sz="3997">
              <a:solidFill>
                <a:srgbClr val="434343"/>
              </a:solidFill>
            </a:endParaRPr>
          </a:p>
          <a:p>
            <a:pPr indent="-723425" lvl="0" marL="913988" rtl="0" algn="l">
              <a:spcBef>
                <a:spcPts val="0"/>
              </a:spcBef>
              <a:spcAft>
                <a:spcPts val="0"/>
              </a:spcAft>
              <a:buClr>
                <a:srgbClr val="434343"/>
              </a:buClr>
              <a:buSzPts val="3997"/>
              <a:buFont typeface="Calibri"/>
              <a:buChar char="●"/>
            </a:pPr>
            <a:r>
              <a:rPr lang="en" sz="3997">
                <a:solidFill>
                  <a:srgbClr val="434343"/>
                </a:solidFill>
              </a:rPr>
              <a:t>How to use Pip to easily install the </a:t>
            </a:r>
            <a:r>
              <a:rPr lang="en" sz="3997">
                <a:solidFill>
                  <a:srgbClr val="434343"/>
                </a:solidFill>
                <a:latin typeface="Courier New"/>
                <a:ea typeface="Courier New"/>
                <a:cs typeface="Courier New"/>
                <a:sym typeface="Courier New"/>
              </a:rPr>
              <a:t>tqdm </a:t>
            </a:r>
            <a:r>
              <a:rPr lang="en" sz="3997">
                <a:solidFill>
                  <a:srgbClr val="434343"/>
                </a:solidFill>
              </a:rPr>
              <a:t>library</a:t>
            </a:r>
            <a:endParaRPr sz="3997">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8"/>
          <p:cNvSpPr txBox="1"/>
          <p:nvPr>
            <p:ph type="ctrTitle"/>
          </p:nvPr>
        </p:nvSpPr>
        <p:spPr>
          <a:xfrm>
            <a:off x="780950" y="3636875"/>
            <a:ext cx="120027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Using virtualenv to isolate environments</a:t>
            </a:r>
            <a:endParaRPr b="0" i="0" sz="9596" u="none" cap="none" strike="noStrike">
              <a:solidFill>
                <a:schemeClr val="lt1"/>
              </a:solidFill>
              <a:latin typeface="Calibri"/>
              <a:ea typeface="Calibri"/>
              <a:cs typeface="Calibri"/>
              <a:sym typeface="Calibri"/>
            </a:endParaRPr>
          </a:p>
        </p:txBody>
      </p:sp>
      <p:sp>
        <p:nvSpPr>
          <p:cNvPr id="186" name="Google Shape;186;p48"/>
          <p:cNvSpPr txBox="1"/>
          <p:nvPr>
            <p:ph idx="1" type="subTitle"/>
          </p:nvPr>
        </p:nvSpPr>
        <p:spPr>
          <a:xfrm>
            <a:off x="780954" y="5575679"/>
            <a:ext cx="16436587" cy="865399"/>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